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  <p:sldId id="260" r:id="rId7"/>
    <p:sldId id="264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275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E8E5-5218-4CDC-AF24-EECA8C8A0FD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AB0B-DA95-4F57-9778-F69C2CB3EF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78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E8E5-5218-4CDC-AF24-EECA8C8A0FD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AB0B-DA95-4F57-9778-F69C2CB3EF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84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E8E5-5218-4CDC-AF24-EECA8C8A0FD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AB0B-DA95-4F57-9778-F69C2CB3EF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7513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502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905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5028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4092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18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5646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59107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092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E8E5-5218-4CDC-AF24-EECA8C8A0FD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AB0B-DA95-4F57-9778-F69C2CB3EF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22978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7922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8998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72923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5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2934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7399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75581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37186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6295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0758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E8E5-5218-4CDC-AF24-EECA8C8A0FD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AB0B-DA95-4F57-9778-F69C2CB3EF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93372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353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30610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71393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491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E8E5-5218-4CDC-AF24-EECA8C8A0FD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AB0B-DA95-4F57-9778-F69C2CB3EF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719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E8E5-5218-4CDC-AF24-EECA8C8A0FD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AB0B-DA95-4F57-9778-F69C2CB3EF3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14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E8E5-5218-4CDC-AF24-EECA8C8A0FD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AB0B-DA95-4F57-9778-F69C2CB3EF3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0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E8E5-5218-4CDC-AF24-EECA8C8A0FD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AB0B-DA95-4F57-9778-F69C2CB3EF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7495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E8E5-5218-4CDC-AF24-EECA8C8A0FD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AB0B-DA95-4F57-9778-F69C2CB3EF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E8E5-5218-4CDC-AF24-EECA8C8A0FD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AB0B-DA95-4F57-9778-F69C2CB3EF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98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4FEE8E5-5218-4CDC-AF24-EECA8C8A0FD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2AB0B-DA95-4F57-9778-F69C2CB3EF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257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668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35A74-BBF6-4EED-B80C-E5D58C01B889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501B9-93A0-4FA7-8148-4990EBA97B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668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cs231n.github.io/linear-classif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 smtClean="0"/>
              <a:t>2019</a:t>
            </a:r>
            <a:r>
              <a:rPr lang="zh-TW" altLang="en-US" sz="5400" dirty="0" smtClean="0"/>
              <a:t> </a:t>
            </a:r>
            <a:r>
              <a:rPr lang="en-US" altLang="zh-TW" sz="5400" dirty="0" smtClean="0"/>
              <a:t>MVL Lab Training Course</a:t>
            </a:r>
            <a:endParaRPr lang="zh-TW" altLang="en-US" sz="5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Computer Vision &amp; Deep Learning - 2</a:t>
            </a:r>
          </a:p>
          <a:p>
            <a:r>
              <a:rPr lang="en-US" altLang="zh-TW" dirty="0" smtClean="0"/>
              <a:t>Presenter</a:t>
            </a:r>
            <a:r>
              <a:rPr lang="en-US" altLang="zh-TW" dirty="0" smtClean="0"/>
              <a:t>: Hao-Ting Li (</a:t>
            </a:r>
            <a:r>
              <a:rPr lang="zh-TW" altLang="en-US" dirty="0" smtClean="0"/>
              <a:t>李皓庭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881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Loss Function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Loss </a:t>
            </a:r>
            <a:r>
              <a:rPr lang="en-US" altLang="zh-TW" dirty="0" smtClean="0"/>
              <a:t>function (cost function, or objective)</a:t>
            </a:r>
            <a:endParaRPr lang="en-US" altLang="zh-TW" dirty="0"/>
          </a:p>
          <a:p>
            <a:pPr lvl="1"/>
            <a:r>
              <a:rPr lang="en-US" altLang="zh-TW" dirty="0"/>
              <a:t>quantifies the agreement between the predicted scores and the ground truth labels</a:t>
            </a:r>
            <a:endParaRPr lang="zh-TW" altLang="en-US" dirty="0"/>
          </a:p>
          <a:p>
            <a:r>
              <a:rPr lang="en-US" altLang="zh-TW" dirty="0" smtClean="0"/>
              <a:t>Intuitively</a:t>
            </a:r>
            <a:r>
              <a:rPr lang="en-US" altLang="zh-TW" dirty="0"/>
              <a:t>, the loss will be high if we’re doing a poor job of classifying the training data, and it will be low if we’re doing well.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6374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Multiclass Support Vector Machine </a:t>
            </a:r>
            <a:r>
              <a:rPr lang="en-US" altLang="zh-TW" sz="4000" dirty="0" smtClean="0"/>
              <a:t>Loss</a:t>
            </a:r>
            <a:r>
              <a:rPr lang="zh-TW" altLang="en-US" sz="4000" dirty="0" smtClean="0"/>
              <a:t> </a:t>
            </a:r>
            <a:r>
              <a:rPr lang="en-US" altLang="zh-TW" sz="4000" dirty="0" smtClean="0"/>
              <a:t>(SVM)</a:t>
            </a:r>
            <a:endParaRPr lang="zh-TW" alt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The </a:t>
                </a:r>
                <a:r>
                  <a:rPr lang="en-US" altLang="zh-TW" dirty="0"/>
                  <a:t>SVM loss is set up so that the SVM “wants” the correct class for each image to a have a score higher than the incorrect classes by some fixed margin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i="0" dirty="0" smtClean="0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altLang="zh-TW" dirty="0" smtClean="0"/>
                  <a:t>.</a:t>
                </a: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381" r="-92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/>
          <p:cNvSpPr/>
          <p:nvPr/>
        </p:nvSpPr>
        <p:spPr>
          <a:xfrm>
            <a:off x="2876204" y="3429000"/>
            <a:ext cx="6109854" cy="3295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接點 5"/>
          <p:cNvCxnSpPr/>
          <p:nvPr/>
        </p:nvCxnSpPr>
        <p:spPr>
          <a:xfrm flipV="1">
            <a:off x="3441467" y="3580015"/>
            <a:ext cx="2734888" cy="25686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流程圖: 接點 6"/>
          <p:cNvSpPr/>
          <p:nvPr/>
        </p:nvSpPr>
        <p:spPr>
          <a:xfrm>
            <a:off x="4871256" y="4027140"/>
            <a:ext cx="166255" cy="15794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接點 7"/>
          <p:cNvCxnSpPr/>
          <p:nvPr/>
        </p:nvCxnSpPr>
        <p:spPr>
          <a:xfrm flipV="1">
            <a:off x="3776747" y="3868189"/>
            <a:ext cx="2734888" cy="25686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flipV="1">
            <a:off x="4112027" y="4156363"/>
            <a:ext cx="2734888" cy="25686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5345082" y="4355869"/>
            <a:ext cx="581891" cy="640080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流程圖: 接點 11"/>
          <p:cNvSpPr/>
          <p:nvPr/>
        </p:nvSpPr>
        <p:spPr>
          <a:xfrm>
            <a:off x="4642656" y="4276898"/>
            <a:ext cx="166255" cy="15794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接點 12"/>
          <p:cNvSpPr/>
          <p:nvPr/>
        </p:nvSpPr>
        <p:spPr>
          <a:xfrm>
            <a:off x="4249186" y="3948169"/>
            <a:ext cx="166255" cy="15794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流程圖: 接點 13"/>
          <p:cNvSpPr/>
          <p:nvPr/>
        </p:nvSpPr>
        <p:spPr>
          <a:xfrm>
            <a:off x="4141121" y="4315314"/>
            <a:ext cx="166255" cy="15794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流程圖: 接點 14"/>
          <p:cNvSpPr/>
          <p:nvPr/>
        </p:nvSpPr>
        <p:spPr>
          <a:xfrm>
            <a:off x="4415441" y="4596938"/>
            <a:ext cx="166255" cy="15794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流程圖: 接點 15"/>
          <p:cNvSpPr/>
          <p:nvPr/>
        </p:nvSpPr>
        <p:spPr>
          <a:xfrm>
            <a:off x="3990105" y="4752741"/>
            <a:ext cx="166255" cy="15794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流程圖: 接點 16"/>
          <p:cNvSpPr/>
          <p:nvPr/>
        </p:nvSpPr>
        <p:spPr>
          <a:xfrm>
            <a:off x="5854927" y="5644341"/>
            <a:ext cx="166255" cy="15794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流程圖: 接點 17"/>
          <p:cNvSpPr/>
          <p:nvPr/>
        </p:nvSpPr>
        <p:spPr>
          <a:xfrm>
            <a:off x="6252555" y="5119254"/>
            <a:ext cx="166255" cy="15794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流程圖: 接點 18"/>
          <p:cNvSpPr/>
          <p:nvPr/>
        </p:nvSpPr>
        <p:spPr>
          <a:xfrm>
            <a:off x="5924203" y="5277196"/>
            <a:ext cx="166255" cy="15794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流程圖: 接點 19"/>
          <p:cNvSpPr/>
          <p:nvPr/>
        </p:nvSpPr>
        <p:spPr>
          <a:xfrm>
            <a:off x="6294118" y="5442008"/>
            <a:ext cx="166255" cy="15794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流程圖: 接點 20"/>
          <p:cNvSpPr/>
          <p:nvPr/>
        </p:nvSpPr>
        <p:spPr>
          <a:xfrm>
            <a:off x="6640481" y="5258432"/>
            <a:ext cx="166255" cy="15794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流程圖: 接點 21"/>
          <p:cNvSpPr/>
          <p:nvPr/>
        </p:nvSpPr>
        <p:spPr>
          <a:xfrm>
            <a:off x="6260867" y="4777736"/>
            <a:ext cx="166255" cy="15794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3" name="直線接點 22"/>
          <p:cNvCxnSpPr/>
          <p:nvPr/>
        </p:nvCxnSpPr>
        <p:spPr>
          <a:xfrm>
            <a:off x="7232074" y="4156363"/>
            <a:ext cx="537556" cy="0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7820628" y="3948169"/>
            <a:ext cx="899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margin</a:t>
            </a:r>
            <a:endParaRPr lang="zh-TW" altLang="en-US" dirty="0"/>
          </a:p>
        </p:txBody>
      </p:sp>
      <p:cxnSp>
        <p:nvCxnSpPr>
          <p:cNvPr id="28" name="直線接點 27"/>
          <p:cNvCxnSpPr/>
          <p:nvPr/>
        </p:nvCxnSpPr>
        <p:spPr>
          <a:xfrm>
            <a:off x="7230688" y="4675909"/>
            <a:ext cx="5389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文字方塊 30"/>
          <p:cNvSpPr txBox="1"/>
          <p:nvPr/>
        </p:nvSpPr>
        <p:spPr>
          <a:xfrm>
            <a:off x="7820628" y="4434464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classifier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3938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Multiclass Support Vector Machine Loss</a:t>
            </a:r>
            <a:r>
              <a:rPr lang="zh-TW" altLang="en-US" sz="4000" dirty="0"/>
              <a:t> </a:t>
            </a:r>
            <a:r>
              <a:rPr lang="en-US" altLang="zh-TW" sz="4000" dirty="0"/>
              <a:t>(SVM)</a:t>
            </a:r>
            <a:endParaRPr lang="zh-TW" alt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dirty="0" smtClean="0"/>
                  <a:t>The </a:t>
                </a:r>
                <a:r>
                  <a:rPr lang="en-US" altLang="zh-TW" dirty="0"/>
                  <a:t>score for the j-</a:t>
                </a:r>
                <a:r>
                  <a:rPr lang="en-US" altLang="zh-TW" dirty="0" err="1"/>
                  <a:t>th</a:t>
                </a:r>
                <a:r>
                  <a:rPr lang="en-US" altLang="zh-TW" dirty="0"/>
                  <a:t> class is the j-</a:t>
                </a:r>
                <a:r>
                  <a:rPr lang="en-US" altLang="zh-TW" dirty="0" err="1"/>
                  <a:t>th</a:t>
                </a:r>
                <a:r>
                  <a:rPr lang="en-US" altLang="zh-TW" dirty="0"/>
                  <a:t> </a:t>
                </a:r>
                <a:r>
                  <a:rPr lang="en-US" altLang="zh-TW" dirty="0" smtClean="0"/>
                  <a:t>element</a:t>
                </a:r>
              </a:p>
              <a:p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𝑓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d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altLang="zh-TW" dirty="0" smtClean="0"/>
              </a:p>
              <a:p>
                <a:endParaRPr lang="en-US" altLang="zh-TW" dirty="0" smtClean="0"/>
              </a:p>
              <a:p>
                <a:r>
                  <a:rPr lang="en-US" altLang="zh-TW" dirty="0" smtClean="0"/>
                  <a:t>The Multiclass </a:t>
                </a:r>
                <a:r>
                  <a:rPr lang="en-US" altLang="zh-TW" dirty="0"/>
                  <a:t>SVM </a:t>
                </a:r>
                <a:r>
                  <a:rPr lang="en-US" altLang="zh-TW" dirty="0" smtClean="0"/>
                  <a:t>loss (also called “hinge loss”) for </a:t>
                </a:r>
                <a:r>
                  <a:rPr lang="en-US" altLang="zh-TW" dirty="0"/>
                  <a:t>the </a:t>
                </a:r>
                <a:r>
                  <a:rPr lang="en-US" altLang="zh-TW" dirty="0" err="1"/>
                  <a:t>i-th</a:t>
                </a:r>
                <a:r>
                  <a:rPr lang="en-US" altLang="zh-TW" dirty="0"/>
                  <a:t> </a:t>
                </a:r>
                <a:r>
                  <a:rPr lang="en-US" altLang="zh-TW" dirty="0" smtClean="0"/>
                  <a:t>example</a:t>
                </a:r>
              </a:p>
              <a:p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b>
                        <m:sup/>
                        <m:e>
                          <m:func>
                            <m:func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TW" b="0" i="0" smtClean="0"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</m:e>
                                <m:lim/>
                              </m:limLow>
                            </m:fName>
                            <m:e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0, </m:t>
                                  </m:r>
                                  <m:sSub>
                                    <m:sSub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b>
                                  </m:s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TW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6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b>
                        <m:sup/>
                        <m:e>
                          <m:func>
                            <m:func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TW"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</m:e>
                                <m:lim/>
                              </m:limLow>
                            </m:fName>
                            <m:e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0, </m:t>
                                  </m:r>
                                  <m:sSub>
                                    <m:sSubPr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altLang="zh-TW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altLang="zh-TW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b>
                                  </m:s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TW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zh-TW" altLang="en-US" dirty="0"/>
              </a:p>
              <a:p>
                <a:r>
                  <a:rPr lang="en-US" altLang="zh-TW" dirty="0" smtClean="0"/>
                  <a:t>The scores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altLang="zh-TW" dirty="0" smtClean="0"/>
                  <a:t>,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margin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zh-TW" dirty="0" smtClean="0"/>
                  <a:t>, and the first class is the true class.</a:t>
                </a:r>
              </a:p>
              <a:p>
                <a:r>
                  <a:rPr lang="en-US" altLang="zh-TW" dirty="0" smtClean="0"/>
                  <a:t>The loss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zh-TW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/>
                          </m:limLow>
                        </m:fName>
                        <m:e>
                          <m:d>
                            <m:d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0, </m:t>
                              </m:r>
                              <m:r>
                                <a:rPr lang="en-US" altLang="zh-TW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func>
                      <m:r>
                        <a:rPr lang="en-US" altLang="zh-TW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zh-TW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/>
                          </m:limLow>
                        </m:fName>
                        <m:e>
                          <m:d>
                            <m:d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0, </m:t>
                              </m:r>
                              <m:r>
                                <a:rPr lang="en-US" altLang="zh-TW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func>
                      <m:r>
                        <a:rPr lang="en-US" altLang="zh-TW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zh-TW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zh-TW" dirty="0" smtClean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259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SVM Loss</a:t>
            </a:r>
            <a:endParaRPr lang="zh-TW" altLang="en-US" dirty="0"/>
          </a:p>
        </p:txBody>
      </p:sp>
      <p:pic>
        <p:nvPicPr>
          <p:cNvPr id="6" name="Picture 4" descr="http://cs231n.github.io/assets/margi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527" y="3167149"/>
            <a:ext cx="10026800" cy="120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34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Regularization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zh-TW" dirty="0" smtClean="0"/>
                  <a:t>Suppose </a:t>
                </a:r>
                <a:r>
                  <a:rPr lang="en-US" altLang="zh-TW" dirty="0"/>
                  <a:t>that we have a dataset and a set of parameters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altLang="zh-TW" dirty="0"/>
                  <a:t> that correctly classify every example </a:t>
                </a:r>
                <a:r>
                  <a:rPr lang="en-US" altLang="zh-TW" dirty="0" smtClean="0"/>
                  <a:t>(</a:t>
                </a:r>
                <a:r>
                  <a:rPr lang="en-US" altLang="zh-TW" dirty="0"/>
                  <a:t>i.e. all scores are so that all the margins are met,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zh-TW" dirty="0"/>
                  <a:t> for all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TW" dirty="0" smtClean="0"/>
                  <a:t>).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b>
                        <m:sup/>
                        <m:e>
                          <m:func>
                            <m:func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TW"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</m:e>
                                <m:lim/>
                              </m:limLow>
                            </m:fName>
                            <m:e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0, </m:t>
                                  </m:r>
                                  <m:sSub>
                                    <m:sSubPr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altLang="zh-TW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altLang="zh-TW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b>
                                  </m:s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TW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</m:e>
                              </m:d>
                            </m:e>
                          </m:func>
                        </m:e>
                      </m:nary>
                    </m:oMath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b>
                        <m:sup/>
                        <m:e>
                          <m:func>
                            <m:func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TW"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</m:e>
                                <m:lim/>
                              </m:limLow>
                            </m:fName>
                            <m:e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0,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  <m:sSub>
                                    <m:sSubPr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  <m:sSub>
                                    <m:sSubPr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altLang="zh-TW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b>
                                  </m:s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TW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zh-TW" altLang="en-US" dirty="0"/>
              </a:p>
              <a:p>
                <a:r>
                  <a:rPr lang="en-US" altLang="zh-TW" dirty="0" smtClean="0"/>
                  <a:t>If </a:t>
                </a:r>
                <a:r>
                  <a:rPr lang="en-US" altLang="zh-TW" dirty="0"/>
                  <a:t>some parameters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altLang="zh-TW" dirty="0"/>
                  <a:t> correctly classify all examples (so loss is zero for each example), then any multiple of these parameters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altLang="zh-TW" dirty="0"/>
                  <a:t> where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altLang="zh-TW" dirty="0"/>
                  <a:t> will also give zero </a:t>
                </a:r>
                <a:r>
                  <a:rPr lang="en-US" altLang="zh-TW" dirty="0" smtClean="0"/>
                  <a:t>loss.</a:t>
                </a: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361" r="-464" b="-112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430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Regularization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L2-regularization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  <m:sup/>
                            <m:e>
                              <m:sSubSup>
                                <m:sSub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sub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nary>
                        </m:e>
                      </m:nary>
                    </m:oMath>
                  </m:oMathPara>
                </a14:m>
                <a:endParaRPr lang="en-US" altLang="zh-TW" dirty="0" smtClean="0"/>
              </a:p>
              <a:p>
                <a:r>
                  <a:rPr lang="en-US" altLang="zh-TW" dirty="0" smtClean="0"/>
                  <a:t>The full Multiclass SVM loss becomes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877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Softmax</a:t>
            </a:r>
            <a:r>
              <a:rPr lang="en-US" altLang="zh-TW" dirty="0" smtClean="0"/>
              <a:t> Classifier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err="1" smtClean="0"/>
              <a:t>Softmax</a:t>
            </a:r>
            <a:r>
              <a:rPr lang="en-US" altLang="zh-TW" dirty="0" smtClean="0"/>
              <a:t> function</a:t>
            </a:r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152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Softmax</a:t>
            </a:r>
            <a:r>
              <a:rPr lang="en-US" altLang="zh-TW" dirty="0" smtClean="0"/>
              <a:t> Classifier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altLang="zh-TW" dirty="0" smtClean="0"/>
                  <a:t>Score function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𝑊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altLang="zh-TW" dirty="0" smtClean="0"/>
              </a:p>
              <a:p>
                <a:endParaRPr lang="en-US" altLang="zh-TW" dirty="0" smtClean="0"/>
              </a:p>
              <a:p>
                <a:r>
                  <a:rPr lang="en-US" altLang="zh-TW" dirty="0" err="1" smtClean="0"/>
                  <a:t>Softmax</a:t>
                </a:r>
                <a:r>
                  <a:rPr lang="en-US" altLang="zh-TW" dirty="0" smtClean="0"/>
                  <a:t> function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𝑓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sup>
                          </m:sSup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altLang="zh-TW" dirty="0">
                  <a:latin typeface="Cambria Math" panose="02040503050406030204" pitchFamily="18" charset="0"/>
                </a:endParaRPr>
              </a:p>
              <a:p>
                <a:endParaRPr lang="en-US" altLang="zh-TW" dirty="0" smtClean="0"/>
              </a:p>
              <a:p>
                <a:r>
                  <a:rPr lang="en-US" altLang="zh-TW" dirty="0" smtClean="0"/>
                  <a:t>Loss function: </a:t>
                </a:r>
                <a:r>
                  <a:rPr lang="en-US" altLang="zh-TW" b="1" dirty="0" smtClean="0"/>
                  <a:t>cross-entropy loss</a:t>
                </a:r>
                <a:endParaRPr lang="en-US" altLang="zh-TW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 dirty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TW" b="0" i="1" dirty="0" smtClean="0"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b="0" i="0" dirty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sSub>
                                        <m:sSubPr>
                                          <m:ctrlP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altLang="zh-TW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TW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sup>
                                  </m:sSup>
                                </m:num>
                                <m:den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/>
                                    <m:e>
                                      <m:sSup>
                                        <m:sSupPr>
                                          <m:ctrlPr>
                                            <a:rPr lang="en-US" altLang="zh-TW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TW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sSub>
                                            <m:sSubPr>
                                              <m:ctrlPr>
                                                <a:rPr lang="en-US" altLang="zh-TW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TW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sup>
                                      </m:sSup>
                                    </m:e>
                                  </m:nary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altLang="zh-TW" dirty="0" smtClean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29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3352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Softmax</a:t>
            </a:r>
            <a:r>
              <a:rPr lang="en-US" altLang="zh-TW" dirty="0" smtClean="0"/>
              <a:t> Classifier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altLang="zh-TW" dirty="0" smtClean="0">
                    <a:solidFill>
                      <a:schemeClr val="bg1">
                        <a:lumMod val="50000"/>
                      </a:schemeClr>
                    </a:solidFill>
                  </a:rPr>
                  <a:t>Score function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n-US" altLang="zh-TW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altLang="zh-TW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d>
                      <m:r>
                        <a:rPr lang="en-US" altLang="zh-TW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sSub>
                        <m:sSubPr>
                          <m:ctrlPr>
                            <a:rPr lang="en-US" altLang="zh-TW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endParaRPr lang="en-US" altLang="zh-TW" dirty="0" smtClean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r>
                  <a:rPr lang="en-US" altLang="zh-TW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Softmax</a:t>
                </a:r>
                <a:r>
                  <a:rPr lang="en-US" altLang="zh-TW" dirty="0" smtClean="0">
                    <a:solidFill>
                      <a:schemeClr val="bg1">
                        <a:lumMod val="50000"/>
                      </a:schemeClr>
                    </a:solidFill>
                  </a:rPr>
                  <a:t> function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sSub>
                        <m:sSubPr>
                          <m:ctrlPr>
                            <a:rPr lang="en-US" altLang="zh-TW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altLang="zh-TW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zh-TW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sup>
                          </m:sSup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altLang="zh-TW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TW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altLang="zh-TW" b="0" i="1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altLang="zh-TW" b="0" i="1" smtClean="0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b="0" i="1" smtClean="0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altLang="zh-TW" b="0" i="1" smtClean="0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altLang="zh-TW" dirty="0">
                  <a:solidFill>
                    <a:schemeClr val="bg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endParaRPr lang="en-US" altLang="zh-TW" dirty="0" smtClean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r>
                  <a:rPr lang="en-US" altLang="zh-TW" dirty="0" smtClean="0">
                    <a:solidFill>
                      <a:schemeClr val="bg1">
                        <a:lumMod val="50000"/>
                      </a:schemeClr>
                    </a:solidFill>
                  </a:rPr>
                  <a:t>Loss function: </a:t>
                </a:r>
                <a:r>
                  <a:rPr lang="en-US" altLang="zh-TW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cross-entropy loss</a:t>
                </a:r>
                <a:endParaRPr lang="en-US" altLang="zh-TW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TW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US" altLang="zh-TW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b="0" i="0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b="0" i="1" dirty="0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TW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altLang="zh-TW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TW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sSub>
                                        <m:sSubPr>
                                          <m:ctrlPr>
                                            <a:rPr lang="en-US" altLang="zh-TW" b="0" i="1" smtClean="0">
                                              <a:solidFill>
                                                <a:schemeClr val="bg1">
                                                  <a:lumMod val="5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b="0" i="1" smtClean="0">
                                              <a:solidFill>
                                                <a:schemeClr val="bg1">
                                                  <a:lumMod val="5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altLang="zh-TW" b="0" i="1" smtClean="0">
                                                  <a:solidFill>
                                                    <a:schemeClr val="bg1">
                                                      <a:lumMod val="50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TW" b="0" i="1" smtClean="0">
                                                  <a:solidFill>
                                                    <a:schemeClr val="bg1">
                                                      <a:lumMod val="50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b="0" i="1" smtClean="0">
                                                  <a:solidFill>
                                                    <a:schemeClr val="bg1">
                                                      <a:lumMod val="50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sup>
                                  </m:sSup>
                                </m:num>
                                <m:den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altLang="zh-TW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altLang="zh-TW" b="0" i="1" smtClean="0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/>
                                    <m:e>
                                      <m:sSup>
                                        <m:sSupPr>
                                          <m:ctrlPr>
                                            <a:rPr lang="en-US" altLang="zh-TW" i="1">
                                              <a:solidFill>
                                                <a:schemeClr val="bg1">
                                                  <a:lumMod val="5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TW" i="1">
                                              <a:solidFill>
                                                <a:schemeClr val="bg1">
                                                  <a:lumMod val="5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sSub>
                                            <m:sSubPr>
                                              <m:ctrlPr>
                                                <a:rPr lang="en-US" altLang="zh-TW" b="0" i="1" smtClean="0">
                                                  <a:solidFill>
                                                    <a:schemeClr val="bg1">
                                                      <a:lumMod val="50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TW" b="0" i="1" smtClean="0">
                                                  <a:solidFill>
                                                    <a:schemeClr val="bg1">
                                                      <a:lumMod val="50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b="0" i="1" smtClean="0">
                                                  <a:solidFill>
                                                    <a:schemeClr val="bg1">
                                                      <a:lumMod val="50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sup>
                                      </m:sSup>
                                    </m:e>
                                  </m:nary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altLang="zh-TW" dirty="0" smtClean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29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969756"/>
              </p:ext>
            </p:extLst>
          </p:nvPr>
        </p:nvGraphicFramePr>
        <p:xfrm>
          <a:off x="8255001" y="2141748"/>
          <a:ext cx="2133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30902937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7723232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0228704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4916171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-5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098899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621818"/>
              </p:ext>
            </p:extLst>
          </p:nvPr>
        </p:nvGraphicFramePr>
        <p:xfrm>
          <a:off x="7768167" y="2961002"/>
          <a:ext cx="31072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817">
                  <a:extLst>
                    <a:ext uri="{9D8B030D-6E8A-4147-A177-3AD203B41FA5}">
                      <a16:colId xmlns:a16="http://schemas.microsoft.com/office/drawing/2014/main" val="2309029372"/>
                    </a:ext>
                  </a:extLst>
                </a:gridCol>
                <a:gridCol w="776817">
                  <a:extLst>
                    <a:ext uri="{9D8B030D-6E8A-4147-A177-3AD203B41FA5}">
                      <a16:colId xmlns:a16="http://schemas.microsoft.com/office/drawing/2014/main" val="477232326"/>
                    </a:ext>
                  </a:extLst>
                </a:gridCol>
                <a:gridCol w="776817">
                  <a:extLst>
                    <a:ext uri="{9D8B030D-6E8A-4147-A177-3AD203B41FA5}">
                      <a16:colId xmlns:a16="http://schemas.microsoft.com/office/drawing/2014/main" val="1602287045"/>
                    </a:ext>
                  </a:extLst>
                </a:gridCol>
                <a:gridCol w="776817">
                  <a:extLst>
                    <a:ext uri="{9D8B030D-6E8A-4147-A177-3AD203B41FA5}">
                      <a16:colId xmlns:a16="http://schemas.microsoft.com/office/drawing/2014/main" val="24916171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2.71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7.39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0.006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20.09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098899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322472"/>
              </p:ext>
            </p:extLst>
          </p:nvPr>
        </p:nvGraphicFramePr>
        <p:xfrm>
          <a:off x="7768167" y="3775594"/>
          <a:ext cx="31072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817">
                  <a:extLst>
                    <a:ext uri="{9D8B030D-6E8A-4147-A177-3AD203B41FA5}">
                      <a16:colId xmlns:a16="http://schemas.microsoft.com/office/drawing/2014/main" val="2309029372"/>
                    </a:ext>
                  </a:extLst>
                </a:gridCol>
                <a:gridCol w="776817">
                  <a:extLst>
                    <a:ext uri="{9D8B030D-6E8A-4147-A177-3AD203B41FA5}">
                      <a16:colId xmlns:a16="http://schemas.microsoft.com/office/drawing/2014/main" val="477232326"/>
                    </a:ext>
                  </a:extLst>
                </a:gridCol>
                <a:gridCol w="776817">
                  <a:extLst>
                    <a:ext uri="{9D8B030D-6E8A-4147-A177-3AD203B41FA5}">
                      <a16:colId xmlns:a16="http://schemas.microsoft.com/office/drawing/2014/main" val="1602287045"/>
                    </a:ext>
                  </a:extLst>
                </a:gridCol>
                <a:gridCol w="776817">
                  <a:extLst>
                    <a:ext uri="{9D8B030D-6E8A-4147-A177-3AD203B41FA5}">
                      <a16:colId xmlns:a16="http://schemas.microsoft.com/office/drawing/2014/main" val="24916171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0.089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0.244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0.0...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0.665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098899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1278012" y="2958671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30.196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9377683" y="2512588"/>
            <a:ext cx="748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 smtClean="0"/>
              <a:t>exp</a:t>
            </a:r>
            <a:r>
              <a:rPr lang="en-US" altLang="zh-TW" dirty="0" smtClean="0"/>
              <a:t>(.)</a:t>
            </a:r>
            <a:endParaRPr lang="zh-TW" altLang="en-US" dirty="0"/>
          </a:p>
        </p:txBody>
      </p:sp>
      <p:cxnSp>
        <p:nvCxnSpPr>
          <p:cNvPr id="10" name="直線單箭頭接點 9"/>
          <p:cNvCxnSpPr>
            <a:endCxn id="5" idx="0"/>
          </p:cNvCxnSpPr>
          <p:nvPr/>
        </p:nvCxnSpPr>
        <p:spPr>
          <a:xfrm>
            <a:off x="9321801" y="2512588"/>
            <a:ext cx="0" cy="44841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10771190" y="2617531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sum</a:t>
            </a:r>
            <a:endParaRPr lang="zh-TW" altLang="en-US" dirty="0"/>
          </a:p>
        </p:txBody>
      </p:sp>
      <p:cxnSp>
        <p:nvCxnSpPr>
          <p:cNvPr id="13" name="直線單箭頭接點 12"/>
          <p:cNvCxnSpPr>
            <a:endCxn id="7" idx="1"/>
          </p:cNvCxnSpPr>
          <p:nvPr/>
        </p:nvCxnSpPr>
        <p:spPr>
          <a:xfrm>
            <a:off x="10875435" y="3143337"/>
            <a:ext cx="40257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>
            <a:off x="9321801" y="3333855"/>
            <a:ext cx="0" cy="44841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9403081" y="3435454"/>
            <a:ext cx="985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(.)/sum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239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Disadvantages of k-NN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classifier must </a:t>
            </a:r>
            <a:r>
              <a:rPr lang="en-US" altLang="zh-TW" i="1" dirty="0"/>
              <a:t>remember</a:t>
            </a:r>
            <a:r>
              <a:rPr lang="en-US" altLang="zh-TW" dirty="0"/>
              <a:t> all of the training data and store it for future comparisons with the test data. </a:t>
            </a:r>
          </a:p>
          <a:p>
            <a:r>
              <a:rPr lang="en-US" altLang="zh-TW" dirty="0"/>
              <a:t>Classifying a test image is </a:t>
            </a:r>
            <a:r>
              <a:rPr lang="en-US" altLang="zh-TW" i="1" dirty="0"/>
              <a:t>expensive</a:t>
            </a:r>
            <a:r>
              <a:rPr lang="en-US" altLang="zh-TW" dirty="0"/>
              <a:t> since it requires a comparison to all training images.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782561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Information Theory View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dirty="0" smtClean="0"/>
                  <a:t>The cross-entropy between a “true” distribution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zh-TW" dirty="0"/>
                  <a:t> and an estimated distribution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altLang="zh-TW" dirty="0"/>
                  <a:t> is defined as</a:t>
                </a:r>
                <a:r>
                  <a:rPr lang="en-US" altLang="zh-TW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unc>
                            <m:func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en-US" altLang="zh-TW" dirty="0" smtClean="0"/>
              </a:p>
              <a:p>
                <a:r>
                  <a:rPr lang="en-US" altLang="zh-TW" dirty="0"/>
                  <a:t>The </a:t>
                </a:r>
                <a:r>
                  <a:rPr lang="en-US" altLang="zh-TW" dirty="0" err="1"/>
                  <a:t>Softmax</a:t>
                </a:r>
                <a:r>
                  <a:rPr lang="en-US" altLang="zh-TW" dirty="0"/>
                  <a:t> classifier is </a:t>
                </a:r>
                <a:r>
                  <a:rPr lang="en-US" altLang="zh-TW" dirty="0" smtClean="0"/>
                  <a:t>minimizing </a:t>
                </a:r>
                <a:r>
                  <a:rPr lang="en-US" altLang="zh-TW" dirty="0"/>
                  <a:t>the cross-entropy between the estimated class </a:t>
                </a:r>
                <a:r>
                  <a:rPr lang="en-US" altLang="zh-TW" dirty="0" smtClean="0"/>
                  <a:t>probabilities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altLang="zh-TW" dirty="0" smtClean="0"/>
                  <a:t> </a:t>
                </a:r>
                <a:r>
                  <a:rPr lang="en-US" altLang="zh-TW" dirty="0"/>
                  <a:t>and the “true” </a:t>
                </a:r>
                <a:r>
                  <a:rPr lang="en-US" altLang="zh-TW" dirty="0" smtClean="0"/>
                  <a:t>distribution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=[0, …, 1, …, 0]</m:t>
                    </m:r>
                  </m:oMath>
                </a14:m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</m:sSub>
                          </m:sup>
                        </m:sSup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sup>
                            </m:sSup>
                          </m:e>
                        </m:nary>
                      </m:den>
                    </m:f>
                  </m:oMath>
                </a14:m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zh-TW" i="1" dirty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US" altLang="zh-TW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dirty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altLang="zh-TW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e>
                    </m:func>
                  </m:oMath>
                </a14:m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381" b="-14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8551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SVM </a:t>
            </a:r>
            <a:r>
              <a:rPr lang="en-US" altLang="zh-TW" dirty="0" err="1" smtClean="0"/>
              <a:t>v.s</a:t>
            </a:r>
            <a:r>
              <a:rPr lang="en-US" altLang="zh-TW" dirty="0" smtClean="0"/>
              <a:t>. </a:t>
            </a:r>
            <a:r>
              <a:rPr lang="en-US" altLang="zh-TW" dirty="0" err="1" smtClean="0"/>
              <a:t>Softmax</a:t>
            </a:r>
            <a:endParaRPr lang="zh-TW" altLang="en-US" dirty="0"/>
          </a:p>
        </p:txBody>
      </p:sp>
      <p:pic>
        <p:nvPicPr>
          <p:cNvPr id="7170" name="Picture 2" descr="http://cs231n.github.io/assets/svmvssoftmax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720" y="1828800"/>
            <a:ext cx="896125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909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Parametric approach</a:t>
            </a:r>
          </a:p>
          <a:p>
            <a:r>
              <a:rPr lang="en-US" altLang="zh-TW" dirty="0" smtClean="0"/>
              <a:t>Score function</a:t>
            </a:r>
          </a:p>
          <a:p>
            <a:r>
              <a:rPr lang="en-US" altLang="zh-TW" dirty="0" smtClean="0"/>
              <a:t>Loss function</a:t>
            </a:r>
          </a:p>
          <a:p>
            <a:pPr lvl="1"/>
            <a:r>
              <a:rPr lang="en-US" altLang="zh-TW" dirty="0" smtClean="0"/>
              <a:t>SVM</a:t>
            </a:r>
          </a:p>
          <a:p>
            <a:pPr lvl="1"/>
            <a:r>
              <a:rPr lang="en-US" altLang="zh-TW" dirty="0" err="1" smtClean="0"/>
              <a:t>Softmax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3540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CS231n</a:t>
            </a:r>
            <a:r>
              <a:rPr lang="en-US" altLang="zh-TW" dirty="0"/>
              <a:t>: Convolutional Neural Networks for Visual </a:t>
            </a:r>
            <a:r>
              <a:rPr lang="en-US" altLang="zh-TW" dirty="0" smtClean="0"/>
              <a:t>Recognition</a:t>
            </a:r>
          </a:p>
          <a:p>
            <a:pPr lvl="1"/>
            <a:r>
              <a:rPr lang="en-US" altLang="zh-TW" dirty="0">
                <a:hlinkClick r:id="rId2"/>
              </a:rPr>
              <a:t>http://cs231n.github.io/linear-classify</a:t>
            </a:r>
            <a:r>
              <a:rPr lang="en-US" altLang="zh-TW" dirty="0" smtClean="0">
                <a:hlinkClick r:id="rId2"/>
              </a:rPr>
              <a:t>/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93946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Linear Classification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Score function</a:t>
            </a:r>
          </a:p>
          <a:p>
            <a:pPr lvl="1"/>
            <a:r>
              <a:rPr lang="en-US" altLang="zh-TW" dirty="0"/>
              <a:t>maps the raw data to class scores</a:t>
            </a:r>
            <a:endParaRPr lang="en-US" altLang="zh-TW" dirty="0" smtClean="0"/>
          </a:p>
          <a:p>
            <a:r>
              <a:rPr lang="en-US" altLang="zh-TW" dirty="0" smtClean="0"/>
              <a:t>Loss function</a:t>
            </a:r>
          </a:p>
          <a:p>
            <a:pPr lvl="1"/>
            <a:r>
              <a:rPr lang="en-US" altLang="zh-TW" dirty="0"/>
              <a:t>quantifies the agreement between the predicted scores and the ground truth </a:t>
            </a:r>
            <a:r>
              <a:rPr lang="en-US" altLang="zh-TW" dirty="0" smtClean="0"/>
              <a:t>labels</a:t>
            </a:r>
          </a:p>
          <a:p>
            <a:r>
              <a:rPr lang="en-US" altLang="zh-TW" dirty="0" smtClean="0"/>
              <a:t>Classifier</a:t>
            </a:r>
          </a:p>
          <a:p>
            <a:pPr lvl="1"/>
            <a:r>
              <a:rPr lang="en-US" altLang="zh-TW" dirty="0" smtClean="0"/>
              <a:t>SVM</a:t>
            </a:r>
          </a:p>
          <a:p>
            <a:pPr lvl="1"/>
            <a:r>
              <a:rPr lang="en-US" altLang="zh-TW" dirty="0" err="1" smtClean="0"/>
              <a:t>Softmax</a:t>
            </a:r>
            <a:r>
              <a:rPr lang="en-US" altLang="zh-TW" dirty="0" smtClean="0"/>
              <a:t> classifier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497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Parameterized Score Function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zh-TW" dirty="0" smtClean="0"/>
                  <a:t>Formulation: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</m:oMath>
                </a14:m>
                <a:r>
                  <a:rPr lang="en-US" altLang="zh-TW" dirty="0" smtClean="0"/>
                  <a:t> training </a:t>
                </a:r>
                <a:r>
                  <a:rPr lang="en-US" altLang="zh-TW" dirty="0"/>
                  <a:t>dataset of images, each associated with a </a:t>
                </a:r>
                <a:r>
                  <a:rPr lang="en-US" altLang="zh-TW" dirty="0" smtClean="0"/>
                  <a:t>label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en-US" altLang="zh-TW" dirty="0" smtClean="0"/>
                  <a:t>where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=1…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∈1…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endParaRPr lang="en-US" altLang="zh-TW" dirty="0" smtClean="0"/>
              </a:p>
              <a:p>
                <a:pPr lvl="2"/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altLang="zh-TW" dirty="0" smtClean="0"/>
                  <a:t> examples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altLang="zh-TW" dirty="0" smtClean="0"/>
                  <a:t> dimension for each example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altLang="zh-TW" dirty="0" smtClean="0"/>
                  <a:t> classes </a:t>
                </a:r>
              </a:p>
              <a:p>
                <a:r>
                  <a:rPr lang="en-US" altLang="zh-TW" dirty="0" smtClean="0"/>
                  <a:t>Linear classifier: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𝑊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altLang="zh-TW" dirty="0" smtClean="0">
                  <a:latin typeface="Cambria Math" panose="02040503050406030204" pitchFamily="18" charset="0"/>
                </a:endParaRPr>
              </a:p>
              <a:p>
                <a:r>
                  <a:rPr lang="en-US" altLang="zh-TW" dirty="0" smtClean="0"/>
                  <a:t>Parameters: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</m:oMath>
                </a14:m>
                <a:r>
                  <a:rPr lang="en-US" altLang="zh-TW" dirty="0" smtClean="0"/>
                  <a:t> weights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×1</m:t>
                        </m:r>
                      </m:sup>
                    </m:sSup>
                  </m:oMath>
                </a14:m>
                <a:r>
                  <a:rPr lang="en-US" altLang="zh-TW" dirty="0" smtClean="0"/>
                  <a:t> bias vector</a:t>
                </a: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3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6718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Bias Trick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altLang="zh-TW" dirty="0"/>
                  <a:t> and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altLang="zh-TW" dirty="0"/>
                  <a:t> can be combined into </a:t>
                </a:r>
                <a:r>
                  <a:rPr lang="en-US" altLang="zh-TW" dirty="0" smtClean="0"/>
                  <a:t>single matrix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lang="en-US" altLang="zh-TW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𝑊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altLang="zh-TW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http://cs231n.github.io/assets/wb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52" y="2743199"/>
            <a:ext cx="10771095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731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Linear Classifier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Matrix multiplication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𝑊</m:t>
                    </m:r>
                    <m:sSub>
                      <m:sSub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/>
                  <a:t> is </a:t>
                </a:r>
                <a:r>
                  <a:rPr lang="en-US" altLang="zh-TW" dirty="0" smtClean="0"/>
                  <a:t>effectively.</a:t>
                </a:r>
              </a:p>
              <a:p>
                <a:r>
                  <a:rPr lang="en-US" altLang="zh-TW" dirty="0" smtClean="0"/>
                  <a:t>Our </a:t>
                </a:r>
                <a:r>
                  <a:rPr lang="en-US" altLang="zh-TW" dirty="0"/>
                  <a:t>goal will be to set </a:t>
                </a:r>
                <a:r>
                  <a:rPr lang="en-US" altLang="zh-TW" dirty="0" smtClean="0"/>
                  <a:t>these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parameters </a:t>
                </a:r>
                <a:r>
                  <a:rPr lang="en-US" altLang="zh-TW" dirty="0"/>
                  <a:t>in such </a:t>
                </a:r>
                <a:r>
                  <a:rPr lang="en-US" altLang="zh-TW" dirty="0" smtClean="0"/>
                  <a:t>way</a:t>
                </a:r>
                <a:r>
                  <a:rPr lang="en-US" altLang="zh-TW" dirty="0"/>
                  <a:t> that the computed scores match the ground truth labels across the whole training </a:t>
                </a:r>
                <a:r>
                  <a:rPr lang="en-US" altLang="zh-TW" dirty="0" smtClean="0"/>
                  <a:t>set.</a:t>
                </a:r>
              </a:p>
              <a:p>
                <a:r>
                  <a:rPr lang="en-US" altLang="zh-TW" dirty="0" smtClean="0"/>
                  <a:t>Once </a:t>
                </a:r>
                <a:r>
                  <a:rPr lang="en-US" altLang="zh-TW" dirty="0"/>
                  <a:t>the learning is complete we can discard the entire training set and only keep the learned </a:t>
                </a:r>
                <a:r>
                  <a:rPr lang="en-US" altLang="zh-TW" dirty="0" smtClean="0"/>
                  <a:t>parameters.</a:t>
                </a: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381" r="-1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035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Interpreting a </a:t>
            </a:r>
            <a:r>
              <a:rPr lang="en-US" altLang="zh-TW" dirty="0" smtClean="0"/>
              <a:t>Linear Classifier</a:t>
            </a:r>
            <a:endParaRPr lang="zh-TW" altLang="en-US" dirty="0"/>
          </a:p>
        </p:txBody>
      </p:sp>
      <p:pic>
        <p:nvPicPr>
          <p:cNvPr id="2050" name="Picture 2" descr="http://cs231n.github.io/assets/imagemap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" y="2056976"/>
            <a:ext cx="10515600" cy="3894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634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Analogy of </a:t>
            </a:r>
            <a:r>
              <a:rPr lang="en-US" altLang="zh-TW" sz="4000" dirty="0" smtClean="0"/>
              <a:t>Images </a:t>
            </a:r>
            <a:r>
              <a:rPr lang="en-US" altLang="zh-TW" sz="4000" dirty="0"/>
              <a:t>as </a:t>
            </a:r>
            <a:r>
              <a:rPr lang="en-US" altLang="zh-TW" sz="4000" dirty="0" smtClean="0"/>
              <a:t>High-Dimensional Points</a:t>
            </a:r>
            <a:r>
              <a:rPr lang="en-US" altLang="zh-TW" sz="4000" dirty="0"/>
              <a:t>.</a:t>
            </a:r>
            <a:endParaRPr lang="zh-TW" altLang="en-US" sz="4000" dirty="0"/>
          </a:p>
        </p:txBody>
      </p:sp>
      <p:pic>
        <p:nvPicPr>
          <p:cNvPr id="3074" name="Picture 2" descr="http://cs231n.github.io/assets/pixelspace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056" y="1828800"/>
            <a:ext cx="593058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655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Image Data Preprocessing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altLang="zh-TW" dirty="0" smtClean="0"/>
                  <a:t>Raw </a:t>
                </a:r>
                <a:r>
                  <a:rPr lang="en-US" altLang="zh-TW" dirty="0"/>
                  <a:t>pixel values </a:t>
                </a:r>
                <a:r>
                  <a:rPr lang="en-US" altLang="zh-TW" dirty="0" smtClean="0"/>
                  <a:t>range </a:t>
                </a:r>
                <a:r>
                  <a:rPr lang="en-US" altLang="zh-TW" dirty="0"/>
                  <a:t>from [</a:t>
                </a:r>
                <a:r>
                  <a:rPr lang="en-US" altLang="zh-TW" dirty="0" smtClean="0"/>
                  <a:t>0 … 255]</a:t>
                </a:r>
              </a:p>
              <a:p>
                <a:r>
                  <a:rPr lang="en-US" altLang="zh-TW" dirty="0" smtClean="0"/>
                  <a:t>In </a:t>
                </a:r>
                <a:r>
                  <a:rPr lang="en-US" altLang="zh-TW" dirty="0"/>
                  <a:t>Machine Learning, it is a very common practice to always perform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normalization</a:t>
                </a:r>
                <a:r>
                  <a:rPr lang="en-US" altLang="zh-TW" dirty="0"/>
                  <a:t> of your input features </a:t>
                </a:r>
                <a:endParaRPr lang="en-US" altLang="zh-TW" dirty="0"/>
              </a:p>
              <a:p>
                <a:r>
                  <a:rPr lang="en-US" altLang="zh-TW" dirty="0" smtClean="0"/>
                  <a:t>Center</a:t>
                </a:r>
              </a:p>
              <a:p>
                <a:pPr lvl="1"/>
                <a:r>
                  <a:rPr lang="en-US" altLang="zh-TW" dirty="0"/>
                  <a:t>subtracting the mean from every </a:t>
                </a:r>
                <a:r>
                  <a:rPr lang="en-US" altLang="zh-TW" dirty="0" smtClean="0"/>
                  <a:t>feature</a:t>
                </a:r>
              </a:p>
              <a:p>
                <a:pPr lvl="1"/>
                <a:r>
                  <a:rPr lang="en-US" altLang="zh-TW" dirty="0"/>
                  <a:t>the pixels range from approximately [-127 … 127</a:t>
                </a:r>
                <a:r>
                  <a:rPr lang="en-US" altLang="zh-TW" dirty="0" smtClean="0"/>
                  <a:t>]</a:t>
                </a:r>
              </a:p>
              <a:p>
                <a:r>
                  <a:rPr lang="en-US" altLang="zh-TW" dirty="0" smtClean="0"/>
                  <a:t>Scale </a:t>
                </a:r>
              </a:p>
              <a:p>
                <a:pPr lvl="1"/>
                <a:r>
                  <a:rPr lang="en-US" altLang="zh-TW" dirty="0" smtClean="0"/>
                  <a:t>so </a:t>
                </a:r>
                <a:r>
                  <a:rPr lang="en-US" altLang="zh-TW" dirty="0"/>
                  <a:t>that its values range from [-1, 1</a:t>
                </a:r>
                <a:r>
                  <a:rPr lang="en-US" altLang="zh-TW" dirty="0" smtClean="0"/>
                  <a:t>]</a:t>
                </a:r>
              </a:p>
              <a:p>
                <a:r>
                  <a:rPr lang="en-US" altLang="zh-TW" dirty="0" smtClean="0"/>
                  <a:t>Normalize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2941" r="-17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5079105"/>
      </p:ext>
    </p:extLst>
  </p:cSld>
  <p:clrMapOvr>
    <a:masterClrMapping/>
  </p:clrMapOvr>
</p:sld>
</file>

<file path=ppt/theme/theme1.xml><?xml version="1.0" encoding="utf-8"?>
<a:theme xmlns:a="http://schemas.openxmlformats.org/drawingml/2006/main" name="Segoe UI and 微軟正黑體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 + 微軟正黑體">
      <a:majorFont>
        <a:latin typeface="Segoe UI Light"/>
        <a:ea typeface="微軟正黑體 Light"/>
        <a:cs typeface=""/>
      </a:majorFont>
      <a:minorFont>
        <a:latin typeface="Segoe U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goe UI and 微軟正黑體" id="{B5E269A9-8925-46B9-A301-CB32D2A41BBF}" vid="{147FD025-6D36-4B58-A614-68859C9F39F3}"/>
    </a:ext>
  </a:extLst>
</a:theme>
</file>

<file path=ppt/theme/theme2.xml><?xml version="1.0" encoding="utf-8"?>
<a:theme xmlns:a="http://schemas.openxmlformats.org/drawingml/2006/main" name="1_Segoe UI and 微軟正黑體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6">
      <a:majorFont>
        <a:latin typeface="Segoe UI Semibold"/>
        <a:ea typeface="微軟正黑體"/>
        <a:cs typeface=""/>
      </a:majorFont>
      <a:minorFont>
        <a:latin typeface="Segoe U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goe UI and 微軟正黑體" id="{DAA28532-A7A8-40A7-8825-39E7861592AF}" vid="{989B6113-3FB6-4E70-A6E9-B3377460DCF2}"/>
    </a:ext>
  </a:extLst>
</a:theme>
</file>

<file path=ppt/theme/theme3.xml><?xml version="1.0" encoding="utf-8"?>
<a:theme xmlns:a="http://schemas.openxmlformats.org/drawingml/2006/main" name="2_Segoe UI and 微軟正黑體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6">
      <a:majorFont>
        <a:latin typeface="Segoe UI Semibold"/>
        <a:ea typeface="微軟正黑體"/>
        <a:cs typeface=""/>
      </a:majorFont>
      <a:minorFont>
        <a:latin typeface="Segoe U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goe UI and 微軟正黑體" id="{DAA28532-A7A8-40A7-8825-39E7861592AF}" vid="{989B6113-3FB6-4E70-A6E9-B3377460DC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Segoe UI and 微軟正黑體</Template>
  <TotalTime>356</TotalTime>
  <Words>420</Words>
  <Application>Microsoft Office PowerPoint</Application>
  <PresentationFormat>寬螢幕</PresentationFormat>
  <Paragraphs>129</Paragraphs>
  <Slides>23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23</vt:i4>
      </vt:variant>
    </vt:vector>
  </HeadingPairs>
  <TitlesOfParts>
    <vt:vector size="34" baseType="lpstr">
      <vt:lpstr>微軟正黑體</vt:lpstr>
      <vt:lpstr>微軟正黑體 Light</vt:lpstr>
      <vt:lpstr>Arial</vt:lpstr>
      <vt:lpstr>Cambria Math</vt:lpstr>
      <vt:lpstr>Segoe UI</vt:lpstr>
      <vt:lpstr>Segoe UI Light</vt:lpstr>
      <vt:lpstr>Segoe UI Semibold</vt:lpstr>
      <vt:lpstr>Wingdings 2</vt:lpstr>
      <vt:lpstr>Segoe UI and 微軟正黑體</vt:lpstr>
      <vt:lpstr>1_Segoe UI and 微軟正黑體</vt:lpstr>
      <vt:lpstr>2_Segoe UI and 微軟正黑體</vt:lpstr>
      <vt:lpstr>2019 MVL Lab Training Course</vt:lpstr>
      <vt:lpstr>Disadvantages of k-NN</vt:lpstr>
      <vt:lpstr>Linear Classification</vt:lpstr>
      <vt:lpstr>Parameterized Score Function</vt:lpstr>
      <vt:lpstr>Bias Trick</vt:lpstr>
      <vt:lpstr>Linear Classifier</vt:lpstr>
      <vt:lpstr>Interpreting a Linear Classifier</vt:lpstr>
      <vt:lpstr>Analogy of Images as High-Dimensional Points.</vt:lpstr>
      <vt:lpstr>Image Data Preprocessing</vt:lpstr>
      <vt:lpstr>Loss Function</vt:lpstr>
      <vt:lpstr>Multiclass Support Vector Machine Loss (SVM)</vt:lpstr>
      <vt:lpstr>Multiclass Support Vector Machine Loss (SVM)</vt:lpstr>
      <vt:lpstr>Example</vt:lpstr>
      <vt:lpstr>SVM Loss</vt:lpstr>
      <vt:lpstr>Regularization</vt:lpstr>
      <vt:lpstr>Regularization</vt:lpstr>
      <vt:lpstr>Softmax Classifier</vt:lpstr>
      <vt:lpstr>Softmax Classifier</vt:lpstr>
      <vt:lpstr>Softmax Classifier</vt:lpstr>
      <vt:lpstr>Information Theory View</vt:lpstr>
      <vt:lpstr>SVM v.s. Softmax</vt:lpstr>
      <vt:lpstr>Summary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MVL Lab Training Course</dc:title>
  <dc:creator>Hao-Ting Li</dc:creator>
  <cp:lastModifiedBy>Hao-Ting Li</cp:lastModifiedBy>
  <cp:revision>21</cp:revision>
  <dcterms:created xsi:type="dcterms:W3CDTF">2019-09-01T23:31:45Z</dcterms:created>
  <dcterms:modified xsi:type="dcterms:W3CDTF">2019-09-02T05:29:40Z</dcterms:modified>
</cp:coreProperties>
</file>